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8" r:id="rId2"/>
    <p:sldId id="322" r:id="rId3"/>
    <p:sldId id="2602" r:id="rId4"/>
    <p:sldId id="2567" r:id="rId5"/>
    <p:sldId id="2600" r:id="rId6"/>
    <p:sldId id="2601" r:id="rId7"/>
    <p:sldId id="2598" r:id="rId8"/>
    <p:sldId id="2603" r:id="rId9"/>
    <p:sldId id="319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rbel" panose="020B0503020204020204" pitchFamily="34" charset="0"/>
      <p:regular r:id="rId19"/>
      <p:bold r:id="rId20"/>
      <p:italic r:id="rId21"/>
      <p:boldItalic r:id="rId22"/>
    </p:embeddedFont>
    <p:embeddedFont>
      <p:font typeface="Pier Sans" panose="00000500000000000000" charset="0"/>
      <p:regular r:id="rId23"/>
      <p:italic r:id="rId24"/>
    </p:embeddedFont>
    <p:embeddedFont>
      <p:font typeface="Pier Sans Bold" panose="00000800000000000000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280" autoAdjust="0"/>
  </p:normalViewPr>
  <p:slideViewPr>
    <p:cSldViewPr snapToGrid="0" snapToObjects="1" showGuides="1">
      <p:cViewPr varScale="1">
        <p:scale>
          <a:sx n="68" d="100"/>
          <a:sy n="68" d="100"/>
        </p:scale>
        <p:origin x="600" y="31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1/18/2021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122AC22D-FD9F-48AD-829E-A7FA935E1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"/>
            <a:ext cx="4745620" cy="3428991"/>
          </a:xfrm>
          <a:prstGeom prst="rect">
            <a:avLst/>
          </a:prstGeom>
        </p:spPr>
      </p:pic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7273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Pier Sans Bold" panose="00000800000000000000" pitchFamily="50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Pier Sans Bold" panose="00000800000000000000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EECFD-8F22-47B6-AA24-A2D3FE2E8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F473C-13A7-4779-8E2E-5796FF53D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9" y="266783"/>
            <a:ext cx="5622758" cy="1940928"/>
          </a:xfrm>
        </p:spPr>
        <p:txBody>
          <a:bodyPr anchor="t"/>
          <a:lstStyle>
            <a:lvl1pPr algn="ctr">
              <a:defRPr sz="6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E7DCC-EA6A-416B-8BF8-807062ACC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9" y="2350294"/>
            <a:ext cx="5622758" cy="537285"/>
          </a:xfrm>
        </p:spPr>
        <p:txBody>
          <a:bodyPr/>
          <a:lstStyle>
            <a:lvl1pPr marL="0" indent="0" algn="ctr">
              <a:buNone/>
              <a:defRPr sz="2400" b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4C75-C7A6-4137-866D-A9804921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6817" y="6356350"/>
            <a:ext cx="2554967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DC785-0DB6-4387-9DBE-96ED9805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2CB560-6012-4C20-B947-9A6C703DB2B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16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BFD0E9E-F2AE-4463-8EC8-ACF671651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E0E8-A5B5-45C3-BBE3-F6CE668D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6604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32002-9C37-498B-8621-17C4C220D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563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8CAF5-FE93-4B8A-8D0C-CCAFB6BB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390" y="14805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7A9916-C979-4065-AEA2-EAF5E26B9340}" type="datetimeFigureOut">
              <a:rPr lang="en-GB" smtClean="0"/>
              <a:pPr/>
              <a:t>18/01/2021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AA891-902F-4ABA-A4F0-EAA73EC1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0" y="15173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DF31-0C7F-4886-8C98-F4C7C4EA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2CB560-6012-4C20-B947-9A6C703DB2B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27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1AC9FC-918A-4D1B-B382-4AB2BB6F5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C24D-0DC9-48DA-AD1C-000B4DDC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2798"/>
            <a:ext cx="10515600" cy="51741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ADCAE-E1B6-4B94-A81D-F7CC7646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9916-C979-4065-AEA2-EAF5E26B934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0EF6-A76D-476F-B220-3F6B269E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4AB38-F562-4481-AE74-73DC05A5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CB560-6012-4C20-B947-9A6C703DB2B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06D5B5-B68A-48F8-BE66-537459D3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09"/>
            <a:ext cx="10515600" cy="66558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54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title and text 3" userDrawn="1">
  <p:cSld name="Split title and text 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10E1CB3-ED01-4631-8B13-DC2F9AFB3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107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4273E-4859-4474-9670-F793E7B8C6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6458403" y="1339516"/>
            <a:ext cx="5393600" cy="22811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6000" b="1">
                <a:solidFill>
                  <a:schemeClr val="bg1"/>
                </a:solidFill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 dirty="0"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490000" y="1339517"/>
            <a:ext cx="5116000" cy="40265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9" name="Google Shape;43;p8">
            <a:extLst>
              <a:ext uri="{FF2B5EF4-FFF2-40B4-BE49-F238E27FC236}">
                <a16:creationId xmlns:a16="http://schemas.microsoft.com/office/drawing/2014/main" id="{FE688C06-2146-428F-A8C8-5605E7E8F488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6458403" y="3720567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E029E1F4-3019-443A-AF29-41E5748E7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517A9916-C979-4065-AEA2-EAF5E26B9340}" type="datetimeFigureOut">
              <a:rPr lang="en-GB" smtClean="0"/>
              <a:pPr/>
              <a:t>18/01/2021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80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57" r:id="rId2"/>
    <p:sldLayoutId id="2147483758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entspace.org.uk/wellbeing/feel-more-confident-about-learning-online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CE41-D15F-46C1-8F4B-DC7D1AB1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3046" y="468923"/>
            <a:ext cx="6310511" cy="205921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  <a:latin typeface="Pier Sans Bold" panose="00000800000000000000" pitchFamily="50" charset="0"/>
              </a:rPr>
              <a:t>Effective Remote DSA Support</a:t>
            </a:r>
          </a:p>
        </p:txBody>
      </p:sp>
    </p:spTree>
    <p:extLst>
      <p:ext uri="{BB962C8B-B14F-4D97-AF65-F5344CB8AC3E}">
        <p14:creationId xmlns:p14="http://schemas.microsoft.com/office/powerpoint/2010/main" val="160551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70AE12-76CB-4F41-9740-E4CB3175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403" y="0"/>
            <a:ext cx="5393600" cy="6858000"/>
          </a:xfrm>
        </p:spPr>
        <p:txBody>
          <a:bodyPr/>
          <a:lstStyle/>
          <a:p>
            <a:r>
              <a:rPr lang="en-US" dirty="0">
                <a:latin typeface="Pier Sans Bold" panose="00000800000000000000" pitchFamily="50" charset="0"/>
              </a:rPr>
              <a:t>Topics </a:t>
            </a:r>
            <a:endParaRPr lang="en-GB" dirty="0">
              <a:latin typeface="Pier Sans Bold" panose="00000800000000000000" pitchFamily="50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34C633-CAE2-4CDA-A1A2-B161E970E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latin typeface="Pier Sans" panose="00000500000000000000" pitchFamily="50" charset="0"/>
              </a:rPr>
              <a:t>Challenges of Remote Support</a:t>
            </a:r>
          </a:p>
          <a:p>
            <a:pPr marL="169329" indent="0">
              <a:buNone/>
            </a:pPr>
            <a:endParaRPr lang="en-US" sz="2200" dirty="0">
              <a:latin typeface="Pier Sans" panose="00000500000000000000" pitchFamily="50" charset="0"/>
            </a:endParaRPr>
          </a:p>
          <a:p>
            <a:r>
              <a:rPr lang="en-US" sz="2200" dirty="0">
                <a:latin typeface="Pier Sans" panose="00000500000000000000" pitchFamily="50" charset="0"/>
              </a:rPr>
              <a:t>Work environment</a:t>
            </a:r>
          </a:p>
          <a:p>
            <a:pPr marL="169329" indent="0">
              <a:buNone/>
            </a:pPr>
            <a:endParaRPr lang="en-US" sz="2200" dirty="0">
              <a:latin typeface="Pier Sans" panose="00000500000000000000" pitchFamily="50" charset="0"/>
            </a:endParaRPr>
          </a:p>
          <a:p>
            <a:r>
              <a:rPr lang="en-US" sz="2200" dirty="0">
                <a:latin typeface="Pier Sans" panose="00000500000000000000" pitchFamily="50" charset="0"/>
              </a:rPr>
              <a:t>Effective Remote Support 1 &amp; 2</a:t>
            </a:r>
          </a:p>
          <a:p>
            <a:pPr marL="169329" indent="0">
              <a:buNone/>
            </a:pPr>
            <a:endParaRPr lang="en-US" sz="2200" dirty="0">
              <a:latin typeface="Pier Sans" panose="00000500000000000000" pitchFamily="50" charset="0"/>
            </a:endParaRPr>
          </a:p>
          <a:p>
            <a:r>
              <a:rPr lang="en-US" sz="2200" dirty="0">
                <a:latin typeface="Pier Sans" panose="00000500000000000000" pitchFamily="50" charset="0"/>
              </a:rPr>
              <a:t>Student wellbeing concerns</a:t>
            </a:r>
          </a:p>
          <a:p>
            <a:pPr marL="169329" indent="0">
              <a:buNone/>
            </a:pPr>
            <a:endParaRPr lang="en-US" sz="2200" dirty="0">
              <a:latin typeface="Pier Sans" panose="00000500000000000000" pitchFamily="50" charset="0"/>
            </a:endParaRPr>
          </a:p>
          <a:p>
            <a:r>
              <a:rPr lang="en-US" sz="2200" dirty="0">
                <a:latin typeface="Pier Sans" panose="00000500000000000000" pitchFamily="50" charset="0"/>
              </a:rPr>
              <a:t>Choice of Platform and Security</a:t>
            </a:r>
          </a:p>
          <a:p>
            <a:endParaRPr lang="en-GB" sz="2200" dirty="0">
              <a:latin typeface="Pier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8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89DAE2-2386-41F3-9C4C-21D29135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Pier Sans Bold" panose="00000800000000000000" pitchFamily="50" charset="0"/>
              </a:rPr>
              <a:t>Challenges of Remote Support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60BB39-22F3-4745-A252-6F94D777245D}"/>
              </a:ext>
            </a:extLst>
          </p:cNvPr>
          <p:cNvSpPr txBox="1">
            <a:spLocks/>
          </p:cNvSpPr>
          <p:nvPr/>
        </p:nvSpPr>
        <p:spPr>
          <a:xfrm>
            <a:off x="6103866" y="1527642"/>
            <a:ext cx="5116000" cy="4530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face-to-face interpersonal cues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language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Humour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Privacy and confidentiality concerns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Family, housemates, friends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 security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‘Anytime’ support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challenges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tech and IT competency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 and tech reliability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to learning resources</a:t>
            </a:r>
          </a:p>
        </p:txBody>
      </p:sp>
      <p:pic>
        <p:nvPicPr>
          <p:cNvPr id="7" name="Picture Placeholder 8" title="Decorative">
            <a:extLst>
              <a:ext uri="{FF2B5EF4-FFF2-40B4-BE49-F238E27FC236}">
                <a16:creationId xmlns:a16="http://schemas.microsoft.com/office/drawing/2014/main" id="{EF7105F8-D376-4DC9-BEE2-1F1201FA4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2134" y="3792929"/>
            <a:ext cx="2836456" cy="258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646FD-56E7-4062-AAAF-D72FE869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34" y="1020613"/>
            <a:ext cx="2836753" cy="25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 Environment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0541" y="361411"/>
            <a:ext cx="6121722" cy="382749"/>
          </a:xfrm>
        </p:spPr>
        <p:txBody>
          <a:bodyPr>
            <a:normAutofit/>
          </a:bodyPr>
          <a:lstStyle/>
          <a:p>
            <a:r>
              <a:rPr lang="en-US" sz="1800" dirty="0"/>
              <a:t>Applies to both the student and the support consultant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796594"/>
            <a:ext cx="6399096" cy="247392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A separate study area – in the home or the student room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Ergonomic considerations: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Screen height and glare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Comfortable seating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Display screen assessment – HSE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Camera angle and range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Head and shoulders or ‘room view’?</a:t>
            </a:r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5369" y="3649785"/>
            <a:ext cx="4179313" cy="3093214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Minimise</a:t>
            </a:r>
            <a:r>
              <a:rPr lang="en-US" dirty="0"/>
              <a:t> distractions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Noise-cancelling headset and mic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Turn off social media or block</a:t>
            </a:r>
          </a:p>
          <a:p>
            <a:pPr marL="1371600" lvl="2" indent="-457200">
              <a:buFont typeface="+mj-lt"/>
              <a:buAutoNum type="romanUcPeriod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Cold Turkey</a:t>
            </a:r>
          </a:p>
          <a:p>
            <a:pPr marL="1371600" lvl="2" indent="-457200">
              <a:buFont typeface="+mj-lt"/>
              <a:buAutoNum type="romanUcPeriod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Work Mode ( G Chrome)</a:t>
            </a:r>
          </a:p>
          <a:p>
            <a:pPr marL="1371600" lvl="2" indent="-457200">
              <a:buFont typeface="+mj-lt"/>
              <a:buAutoNum type="romanUcPeriod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Shutdown email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Turn off mobile phone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DE9D0B-C41C-493C-840B-F3886380FF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071" b="907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26" y="996988"/>
            <a:ext cx="36669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Effective remote support (1)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0541" y="361411"/>
            <a:ext cx="6121722" cy="382749"/>
          </a:xfrm>
        </p:spPr>
        <p:txBody>
          <a:bodyPr>
            <a:normAutofit/>
          </a:bodyPr>
          <a:lstStyle/>
          <a:p>
            <a:r>
              <a:rPr lang="en-US" sz="1800" dirty="0"/>
              <a:t>Remote Support – The Benefits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796594"/>
            <a:ext cx="6399096" cy="218873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You can be in the comfort of your own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systems allow sharing and editing of work/plans live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Sessions can be more convenient, flexible and at any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Shorter ‘check-in’ sessions can be available / preferred.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best option available with Covid-19 restrictions!</a:t>
            </a:r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5369" y="3665414"/>
            <a:ext cx="4179313" cy="3060755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Encourage the sense of a professional support session: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Avoid eating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Avoid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pyjamas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Take a screen break ahead of session.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Introductory chat to settle nerves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 out a plan for the session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for fatigue (verbal and non-verbal)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39B68D-E910-4318-95A6-12D2391EED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466" b="15466"/>
          <a:stretch/>
        </p:blipFill>
        <p:spPr/>
      </p:pic>
    </p:spTree>
    <p:extLst>
      <p:ext uri="{BB962C8B-B14F-4D97-AF65-F5344CB8AC3E}">
        <p14:creationId xmlns:p14="http://schemas.microsoft.com/office/powerpoint/2010/main" val="25006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26" y="996988"/>
            <a:ext cx="36669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Effective remote support (2)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0541" y="361411"/>
            <a:ext cx="6121722" cy="382749"/>
          </a:xfrm>
        </p:spPr>
        <p:txBody>
          <a:bodyPr>
            <a:normAutofit/>
          </a:bodyPr>
          <a:lstStyle/>
          <a:p>
            <a:r>
              <a:rPr lang="en-US" sz="1800" dirty="0"/>
              <a:t>Effective Online Learning and Support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516104"/>
            <a:ext cx="6399096" cy="2469230"/>
          </a:xfrm>
        </p:spPr>
        <p:txBody>
          <a:bodyPr>
            <a:normAutofit lnSpcReduction="10000"/>
          </a:bodyPr>
          <a:lstStyle/>
          <a:p>
            <a:pPr lvl="1"/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Be positive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Encourage participation through conversation and requesting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Encourage taking notes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Encourage use of assistive technology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Recap and agree actions between sessions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5369" y="3634154"/>
            <a:ext cx="4179313" cy="3092016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Pier Sans Bold" panose="00000800000000000000" pitchFamily="50" charset="0"/>
              </a:rPr>
              <a:t>New Students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Introductory session – student agreement – support planning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Benefits of support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Student agreement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Support planning (ISP)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Book next session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F9E11CC-EC9B-4E89-BCE6-D84350BC76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303" b="193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0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Wellbeing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6150" y="428729"/>
            <a:ext cx="6121722" cy="382749"/>
          </a:xfrm>
        </p:spPr>
        <p:txBody>
          <a:bodyPr>
            <a:normAutofit/>
          </a:bodyPr>
          <a:lstStyle/>
          <a:p>
            <a:r>
              <a:rPr lang="en-US" sz="1800" dirty="0"/>
              <a:t>Attention to Safety and Wellbeing of Students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6149" y="961180"/>
            <a:ext cx="6679587" cy="209616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Allow space for expression of feelings in session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Observation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Engagement with session and changes in student </a:t>
            </a:r>
            <a:r>
              <a:rPr lang="en-US" sz="2000" dirty="0" err="1"/>
              <a:t>behaviour</a:t>
            </a:r>
            <a:r>
              <a:rPr lang="en-US" sz="20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Academic progress?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467" y="3737092"/>
            <a:ext cx="4100776" cy="266370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ier Sans Bold" panose="00000800000000000000" pitchFamily="50" charset="0"/>
              </a:rPr>
              <a:t>Concerns for Safety?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Signpost to appropriate service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Amano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Uni or College student support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Discuss with Amano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4355C50-2E26-4C47-A330-86F3A8581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83" b="154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89DAE2-2386-41F3-9C4C-21D29135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Pier Sans Bold" panose="00000800000000000000" pitchFamily="50" charset="0"/>
              </a:rPr>
              <a:t>Platform / Security / Privacy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60BB39-22F3-4745-A252-6F94D777245D}"/>
              </a:ext>
            </a:extLst>
          </p:cNvPr>
          <p:cNvSpPr txBox="1">
            <a:spLocks/>
          </p:cNvSpPr>
          <p:nvPr/>
        </p:nvSpPr>
        <p:spPr>
          <a:xfrm>
            <a:off x="6103866" y="1588873"/>
            <a:ext cx="5116000" cy="402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of platforms – Many!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platform is the student’s Uni using?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use of platform features: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 sharing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Breakout rooms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security features – password / email register.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8" title="Decorative">
            <a:extLst>
              <a:ext uri="{FF2B5EF4-FFF2-40B4-BE49-F238E27FC236}">
                <a16:creationId xmlns:a16="http://schemas.microsoft.com/office/drawing/2014/main" id="{EF7105F8-D376-4DC9-BEE2-1F1201FA4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2134" y="3792929"/>
            <a:ext cx="2836456" cy="258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646FD-56E7-4062-AAAF-D72FE869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34" y="1020613"/>
            <a:ext cx="2836753" cy="25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A17DC-B345-42D1-80CF-01E8F7029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2922"/>
            <a:ext cx="10515600" cy="232898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8600" dirty="0">
                <a:latin typeface="Pier Sans Bold" panose="00000800000000000000" pitchFamily="50" charset="0"/>
              </a:rPr>
              <a:t>Resources</a:t>
            </a:r>
            <a:endParaRPr lang="en-US" sz="8600" dirty="0">
              <a:latin typeface="Pier Sans Bold" panose="00000800000000000000" pitchFamily="50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Thank you to the Amano Student Support Consultants who contributed to this slide set and the accompanying guidelines.</a:t>
            </a:r>
          </a:p>
          <a:p>
            <a:pPr>
              <a:lnSpc>
                <a:spcPct val="120000"/>
              </a:lnSpc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</a:pP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https://studentspace.org.uk/wellbeing/feel-more-confident-about-learning-online</a:t>
            </a: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https://www.khanacademy.org/khan-for-educators/resources/teacher-essentials/implementation/a/7-tips-for-effective-remote-learning-with-khan-academy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1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9772</TotalTime>
  <Words>446</Words>
  <Application>Microsoft Office PowerPoint</Application>
  <PresentationFormat>Widescreen</PresentationFormat>
  <Paragraphs>101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Corbel</vt:lpstr>
      <vt:lpstr>Pier Sans Bold</vt:lpstr>
      <vt:lpstr>Calibri Light</vt:lpstr>
      <vt:lpstr>Calibri</vt:lpstr>
      <vt:lpstr>Pier Sans</vt:lpstr>
      <vt:lpstr>Office Theme</vt:lpstr>
      <vt:lpstr>Effective Remote DSA Support</vt:lpstr>
      <vt:lpstr>Topics </vt:lpstr>
      <vt:lpstr>Challenges of Remote Support</vt:lpstr>
      <vt:lpstr>Work Environment </vt:lpstr>
      <vt:lpstr>Effective remote support (1)</vt:lpstr>
      <vt:lpstr>Effective remote support (2)</vt:lpstr>
      <vt:lpstr>Student Wellbeing</vt:lpstr>
      <vt:lpstr>Platform / Security / Privacy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Remote DSA Support</dc:title>
  <dc:creator>Graham Coiley</dc:creator>
  <cp:lastModifiedBy>Graham Coiley</cp:lastModifiedBy>
  <cp:revision>45</cp:revision>
  <dcterms:created xsi:type="dcterms:W3CDTF">2020-09-03T13:53:25Z</dcterms:created>
  <dcterms:modified xsi:type="dcterms:W3CDTF">2021-01-18T17:46:41Z</dcterms:modified>
</cp:coreProperties>
</file>